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9" r:id="rId3"/>
    <p:sldId id="293" r:id="rId4"/>
    <p:sldId id="257" r:id="rId5"/>
    <p:sldId id="294" r:id="rId6"/>
    <p:sldId id="295" r:id="rId7"/>
    <p:sldId id="296" r:id="rId8"/>
    <p:sldId id="297" r:id="rId9"/>
    <p:sldId id="299" r:id="rId10"/>
  </p:sldIdLst>
  <p:sldSz cx="6858000" cy="9144000" type="screen4x3"/>
  <p:notesSz cx="6888163" cy="100203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3252" y="-90"/>
      </p:cViewPr>
      <p:guideLst>
        <p:guide orient="horz" pos="2880"/>
        <p:guide pos="215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4062" y="-108"/>
      </p:cViewPr>
      <p:guideLst>
        <p:guide orient="horz" pos="3153"/>
        <p:guide pos="216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84871" cy="501015"/>
          </a:xfrm>
          <a:prstGeom prst="rect">
            <a:avLst/>
          </a:prstGeom>
        </p:spPr>
        <p:txBody>
          <a:bodyPr vert="horz" lIns="96598" tIns="48298" rIns="96598" bIns="48298"/>
          <a:lstStyle>
            <a:lvl1pPr algn="l"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901700" y="2"/>
            <a:ext cx="2984871" cy="501015"/>
          </a:xfrm>
          <a:prstGeom prst="rect">
            <a:avLst/>
          </a:prstGeom>
        </p:spPr>
        <p:txBody>
          <a:bodyPr vert="horz" lIns="96598" tIns="48298" rIns="96598" bIns="48298"/>
          <a:lstStyle>
            <a:lvl1pPr algn="r">
              <a:defRPr sz="1300"/>
            </a:lvl1pPr>
          </a:lstStyle>
          <a:p>
            <a:pPr lvl="0">
              <a:defRPr/>
            </a:pPr>
            <a:fld id="{F1F1877C-9BC0-472F-985A-13F2EB3FFE62}" type="datetime1">
              <a:rPr lang="ko-KR" altLang="en-US"/>
              <a:pPr lvl="0">
                <a:defRPr/>
              </a:pPr>
              <a:t>2024-03-14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9517548"/>
            <a:ext cx="2984871" cy="501015"/>
          </a:xfrm>
          <a:prstGeom prst="rect">
            <a:avLst/>
          </a:prstGeom>
        </p:spPr>
        <p:txBody>
          <a:bodyPr vert="horz" lIns="96598" tIns="48298" rIns="96598" bIns="48298" anchor="b"/>
          <a:lstStyle>
            <a:lvl1pPr algn="l"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901700" y="9517548"/>
            <a:ext cx="2984871" cy="501015"/>
          </a:xfrm>
          <a:prstGeom prst="rect">
            <a:avLst/>
          </a:prstGeom>
        </p:spPr>
        <p:txBody>
          <a:bodyPr vert="horz" lIns="96598" tIns="48298" rIns="96598" bIns="48298" anchor="b"/>
          <a:lstStyle>
            <a:lvl1pPr algn="r">
              <a:defRPr sz="1300"/>
            </a:lvl1pPr>
          </a:lstStyle>
          <a:p>
            <a:pPr lvl="0">
              <a:defRPr/>
            </a:pPr>
            <a:fld id="{34F4E29C-7088-43CF-A81C-BA58B6BDEAD8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85352" cy="500935"/>
          </a:xfrm>
          <a:prstGeom prst="rect">
            <a:avLst/>
          </a:prstGeom>
        </p:spPr>
        <p:txBody>
          <a:bodyPr vert="horz" lIns="92318" tIns="46158" rIns="92318" bIns="46158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1204" y="0"/>
            <a:ext cx="2985352" cy="500935"/>
          </a:xfrm>
          <a:prstGeom prst="rect">
            <a:avLst/>
          </a:prstGeom>
        </p:spPr>
        <p:txBody>
          <a:bodyPr vert="horz" lIns="92318" tIns="46158" rIns="92318" bIns="46158"/>
          <a:lstStyle>
            <a:lvl1pPr algn="r">
              <a:defRPr sz="1200"/>
            </a:lvl1pPr>
          </a:lstStyle>
          <a:p>
            <a:pPr lvl="0">
              <a:defRPr/>
            </a:pPr>
            <a:fld id="{53BC9E16-073B-47F6-A462-A80C2839CF89}" type="datetime1">
              <a:rPr lang="ko-KR" altLang="en-US"/>
              <a:pPr lvl="0">
                <a:defRPr/>
              </a:pPr>
              <a:t>2024-03-14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036763" y="752475"/>
            <a:ext cx="2816225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18" tIns="46158" rIns="92318" bIns="46158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9301" y="4759682"/>
            <a:ext cx="5509565" cy="4508415"/>
          </a:xfrm>
          <a:prstGeom prst="rect">
            <a:avLst/>
          </a:prstGeom>
        </p:spPr>
        <p:txBody>
          <a:bodyPr vert="horz" lIns="92318" tIns="46158" rIns="92318" bIns="46158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517765"/>
            <a:ext cx="2985352" cy="500934"/>
          </a:xfrm>
          <a:prstGeom prst="rect">
            <a:avLst/>
          </a:prstGeom>
        </p:spPr>
        <p:txBody>
          <a:bodyPr vert="horz" lIns="92318" tIns="46158" rIns="92318" bIns="46158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1204" y="9517765"/>
            <a:ext cx="2985352" cy="500934"/>
          </a:xfrm>
          <a:prstGeom prst="rect">
            <a:avLst/>
          </a:prstGeom>
        </p:spPr>
        <p:txBody>
          <a:bodyPr vert="horz" lIns="92318" tIns="46158" rIns="92318" bIns="46158" anchor="b"/>
          <a:lstStyle>
            <a:lvl1pPr algn="r">
              <a:defRPr sz="1200"/>
            </a:lvl1pPr>
          </a:lstStyle>
          <a:p>
            <a:pPr lvl="0">
              <a:defRPr/>
            </a:pPr>
            <a:fld id="{9E38159F-14A1-41FC-9AD8-772A6E5B3EFC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8159F-14A1-41FC-9AD8-772A6E5B3EF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8159F-14A1-41FC-9AD8-772A6E5B3EF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8159F-14A1-41FC-9AD8-772A6E5B3EF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8159F-14A1-41FC-9AD8-772A6E5B3EF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8159F-14A1-41FC-9AD8-772A6E5B3EF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2204864" y="8475134"/>
            <a:ext cx="1600200" cy="668866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2204864" y="8748464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2204864" y="8532440"/>
            <a:ext cx="1600200" cy="486833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2204864" y="8475134"/>
            <a:ext cx="1600200" cy="668866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2204864" y="8244408"/>
            <a:ext cx="1600200" cy="668866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04864" y="8657167"/>
            <a:ext cx="1600200" cy="486833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2276872" y="8657167"/>
            <a:ext cx="1600200" cy="486833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2204864" y="8837695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2276872" y="8837695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76872" y="8837695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2204864" y="8837695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2204864" y="8388424"/>
            <a:ext cx="1600200" cy="6688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fld id="{901FE4CF-0399-4698-B1A7-15FD3C55B40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>
          <a:xfrm>
            <a:off x="116632" y="323528"/>
            <a:ext cx="6624736" cy="3744416"/>
          </a:xfrm>
          <a:solidFill>
            <a:srgbClr val="E4E4E4">
              <a:alpha val="40000"/>
            </a:srgbClr>
          </a:solidFill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altLang="ko-KR" sz="1600" b="1"/>
              <a:t> </a:t>
            </a:r>
            <a:endParaRPr lang="ko-KR" altLang="en-US" sz="1500" b="1"/>
          </a:p>
        </p:txBody>
      </p:sp>
      <p:sp>
        <p:nvSpPr>
          <p:cNvPr id="13" name="내용 개체 틀 12"/>
          <p:cNvSpPr>
            <a:spLocks noGrp="1"/>
          </p:cNvSpPr>
          <p:nvPr>
            <p:ph sz="half" idx="2"/>
          </p:nvPr>
        </p:nvSpPr>
        <p:spPr>
          <a:xfrm>
            <a:off x="3501008" y="5220072"/>
            <a:ext cx="3028950" cy="36724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o-KR" altLang="en-US" sz="1200" b="1" dirty="0" smtClean="0"/>
              <a:t>데이터의 호환성</a:t>
            </a:r>
            <a:endParaRPr lang="en-US" altLang="ko-KR" sz="1200" b="1" dirty="0" smtClean="0"/>
          </a:p>
          <a:p>
            <a:pPr>
              <a:buNone/>
            </a:pPr>
            <a:r>
              <a:rPr lang="en-US" altLang="ko-KR" sz="1000" dirty="0" smtClean="0"/>
              <a:t>3D Analyzer System</a:t>
            </a:r>
            <a:r>
              <a:rPr lang="ko-KR" altLang="en-US" sz="1000" dirty="0" smtClean="0"/>
              <a:t>에서 측정하여 구성된 데이터</a:t>
            </a:r>
            <a:endParaRPr lang="en-US" altLang="ko-KR" sz="1000" dirty="0" smtClean="0"/>
          </a:p>
          <a:p>
            <a:pPr>
              <a:buNone/>
            </a:pPr>
            <a:r>
              <a:rPr lang="ko-KR" altLang="en-US" sz="1000" dirty="0" smtClean="0"/>
              <a:t>는 </a:t>
            </a:r>
            <a:r>
              <a:rPr lang="en-US" altLang="ko-KR" sz="1000" dirty="0" smtClean="0"/>
              <a:t>AS-202 Multi Analyzer System</a:t>
            </a:r>
            <a:r>
              <a:rPr lang="ko-KR" altLang="en-US" sz="1000" dirty="0" smtClean="0"/>
              <a:t>의 데이터와 호</a:t>
            </a:r>
            <a:endParaRPr lang="en-US" altLang="ko-KR" sz="1000" dirty="0" smtClean="0"/>
          </a:p>
          <a:p>
            <a:pPr>
              <a:buNone/>
            </a:pPr>
            <a:r>
              <a:rPr lang="ko-KR" altLang="en-US" sz="1000" dirty="0" err="1" smtClean="0"/>
              <a:t>환됩니다</a:t>
            </a:r>
            <a:r>
              <a:rPr lang="en-US" altLang="ko-KR" sz="1000" dirty="0" smtClean="0"/>
              <a:t>.</a:t>
            </a:r>
          </a:p>
          <a:p>
            <a:pPr>
              <a:buNone/>
            </a:pPr>
            <a:r>
              <a:rPr lang="ko-KR" altLang="en-US" sz="1000" dirty="0" smtClean="0"/>
              <a:t>구성된 데이터는 양산 검사 시스템에서 사용 가능</a:t>
            </a:r>
            <a:endParaRPr lang="en-US" altLang="ko-KR" sz="1000" dirty="0" smtClean="0"/>
          </a:p>
          <a:p>
            <a:pPr>
              <a:buNone/>
            </a:pPr>
            <a:r>
              <a:rPr lang="ko-KR" altLang="en-US" sz="1000" dirty="0" smtClean="0"/>
              <a:t>합니다</a:t>
            </a:r>
            <a:r>
              <a:rPr lang="en-US" altLang="ko-KR" sz="1000" dirty="0" smtClean="0"/>
              <a:t>.</a:t>
            </a:r>
          </a:p>
          <a:p>
            <a:pPr lvl="0">
              <a:buNone/>
              <a:defRPr/>
            </a:pPr>
            <a:endParaRPr lang="en-US" altLang="ko-KR" sz="1200" b="1" dirty="0" smtClean="0"/>
          </a:p>
          <a:p>
            <a:pPr lvl="0">
              <a:buNone/>
              <a:defRPr/>
            </a:pPr>
            <a:endParaRPr lang="en-US" altLang="ko-KR" sz="1200" b="1" dirty="0" smtClean="0"/>
          </a:p>
          <a:p>
            <a:pPr lvl="0">
              <a:buNone/>
              <a:defRPr/>
            </a:pPr>
            <a:r>
              <a:rPr lang="ko-KR" altLang="en-US" sz="1200" b="1" dirty="0" smtClean="0"/>
              <a:t>측정옵션</a:t>
            </a:r>
            <a:endParaRPr lang="ko-KR" altLang="en-US" sz="1200" b="1" dirty="0"/>
          </a:p>
          <a:p>
            <a:pPr lvl="0">
              <a:buNone/>
              <a:defRPr/>
            </a:pPr>
            <a:r>
              <a:rPr lang="en-US" altLang="ko-KR" sz="1000" dirty="0" smtClean="0"/>
              <a:t>AS-202 Multi Analyzer System</a:t>
            </a:r>
            <a:r>
              <a:rPr lang="ko-KR" altLang="en-US" sz="1000" dirty="0" smtClean="0"/>
              <a:t>의 </a:t>
            </a:r>
            <a:r>
              <a:rPr lang="en-US" altLang="ko-KR" sz="1000" dirty="0" smtClean="0"/>
              <a:t>Acoustic Sweep</a:t>
            </a:r>
          </a:p>
          <a:p>
            <a:pPr lvl="0">
              <a:buNone/>
              <a:defRPr/>
            </a:pPr>
            <a:r>
              <a:rPr lang="ko-KR" altLang="en-US" sz="1000" dirty="0" smtClean="0"/>
              <a:t>기능을 모두 사용할 수 있습니다</a:t>
            </a:r>
            <a:r>
              <a:rPr lang="en-US" altLang="ko-KR" sz="1000" dirty="0" smtClean="0"/>
              <a:t>.</a:t>
            </a:r>
          </a:p>
          <a:p>
            <a:pPr lvl="0">
              <a:buNone/>
              <a:defRPr/>
            </a:pPr>
            <a:r>
              <a:rPr lang="en-US" altLang="ko-KR" sz="1000" dirty="0" smtClean="0"/>
              <a:t>Step Volts Sweep </a:t>
            </a:r>
            <a:r>
              <a:rPr lang="ko-KR" altLang="en-US" sz="1000" dirty="0" smtClean="0"/>
              <a:t>기능으로 구동 전압의 증가에</a:t>
            </a:r>
            <a:endParaRPr lang="en-US" altLang="ko-KR" sz="1000" dirty="0" smtClean="0"/>
          </a:p>
          <a:p>
            <a:pPr lvl="0">
              <a:buNone/>
              <a:defRPr/>
            </a:pPr>
            <a:r>
              <a:rPr lang="ko-KR" altLang="en-US" sz="1000" dirty="0" smtClean="0"/>
              <a:t>의한 음질 변화를 평가할 수 있습니다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  <a:p>
            <a:pPr lvl="0">
              <a:defRPr/>
            </a:pPr>
            <a:endParaRPr lang="ko-KR" altLang="en-US" dirty="0"/>
          </a:p>
        </p:txBody>
      </p:sp>
      <p:sp>
        <p:nvSpPr>
          <p:cNvPr id="14" name="내용 개체 틀 13"/>
          <p:cNvSpPr>
            <a:spLocks noGrp="1"/>
          </p:cNvSpPr>
          <p:nvPr>
            <p:ph sz="half" idx="1"/>
          </p:nvPr>
        </p:nvSpPr>
        <p:spPr>
          <a:xfrm>
            <a:off x="400050" y="4572000"/>
            <a:ext cx="3028950" cy="41044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o-KR" altLang="en-US" sz="1600" b="1" dirty="0" smtClean="0"/>
              <a:t>기능</a:t>
            </a:r>
            <a:endParaRPr lang="en-US" altLang="ko-KR" sz="1600" b="1" dirty="0" smtClean="0"/>
          </a:p>
          <a:p>
            <a:pPr>
              <a:buNone/>
            </a:pPr>
            <a:endParaRPr lang="en-US" altLang="ko-KR" sz="1200" b="1" dirty="0" smtClean="0"/>
          </a:p>
          <a:p>
            <a:pPr>
              <a:buNone/>
            </a:pPr>
            <a:endParaRPr lang="en-US" altLang="ko-KR" sz="200" dirty="0" smtClean="0"/>
          </a:p>
          <a:p>
            <a:pPr>
              <a:buNone/>
            </a:pPr>
            <a:endParaRPr lang="en-US" altLang="ko-KR" sz="200" dirty="0" smtClean="0"/>
          </a:p>
          <a:p>
            <a:pPr>
              <a:buNone/>
            </a:pPr>
            <a:endParaRPr lang="en-US" altLang="ko-KR" sz="200" dirty="0" smtClean="0"/>
          </a:p>
          <a:p>
            <a:pPr>
              <a:buNone/>
            </a:pPr>
            <a:endParaRPr lang="en-US" altLang="ko-KR" sz="200" dirty="0"/>
          </a:p>
          <a:p>
            <a:pPr>
              <a:buNone/>
            </a:pPr>
            <a:r>
              <a:rPr lang="en-US" altLang="ko-KR" sz="1200" b="1" dirty="0" smtClean="0"/>
              <a:t>3D </a:t>
            </a:r>
            <a:r>
              <a:rPr lang="ko-KR" altLang="en-US" sz="1200" b="1" dirty="0" smtClean="0"/>
              <a:t>표면 그래프</a:t>
            </a:r>
            <a:endParaRPr lang="en-US" altLang="ko-KR" sz="1200" b="1" dirty="0" smtClean="0"/>
          </a:p>
          <a:p>
            <a:pPr>
              <a:buNone/>
            </a:pPr>
            <a:r>
              <a:rPr lang="ko-KR" altLang="en-US" sz="1000" dirty="0" err="1" smtClean="0"/>
              <a:t>가독성이</a:t>
            </a:r>
            <a:r>
              <a:rPr lang="ko-KR" altLang="en-US" sz="1000" dirty="0" smtClean="0"/>
              <a:t> 높은 </a:t>
            </a:r>
            <a:r>
              <a:rPr lang="en-US" altLang="ko-KR" sz="1000" dirty="0" smtClean="0"/>
              <a:t>3D </a:t>
            </a:r>
            <a:r>
              <a:rPr lang="ko-KR" altLang="en-US" sz="1000" dirty="0" smtClean="0"/>
              <a:t>그래프를 지원합니다</a:t>
            </a:r>
            <a:r>
              <a:rPr lang="en-US" altLang="ko-KR" sz="1000" dirty="0" smtClean="0"/>
              <a:t>.</a:t>
            </a:r>
          </a:p>
          <a:p>
            <a:pPr>
              <a:buNone/>
            </a:pPr>
            <a:r>
              <a:rPr lang="ko-KR" altLang="en-US" sz="1000" dirty="0" smtClean="0"/>
              <a:t>음질 </a:t>
            </a:r>
            <a:r>
              <a:rPr lang="ko-KR" altLang="en-US" sz="1000" dirty="0" err="1" smtClean="0"/>
              <a:t>평가시</a:t>
            </a:r>
            <a:r>
              <a:rPr lang="ko-KR" altLang="en-US" sz="1000" dirty="0" smtClean="0"/>
              <a:t> </a:t>
            </a:r>
            <a:r>
              <a:rPr lang="en-US" altLang="ko-KR" sz="1000" dirty="0" smtClean="0"/>
              <a:t>3D </a:t>
            </a:r>
            <a:r>
              <a:rPr lang="ko-KR" altLang="en-US" sz="1000" dirty="0" smtClean="0"/>
              <a:t>그래프의 높은 </a:t>
            </a:r>
            <a:r>
              <a:rPr lang="ko-KR" altLang="en-US" sz="1000" dirty="0" err="1" smtClean="0"/>
              <a:t>가독성으로</a:t>
            </a:r>
            <a:r>
              <a:rPr lang="ko-KR" altLang="en-US" sz="1000" dirty="0" smtClean="0"/>
              <a:t> 쉬운</a:t>
            </a:r>
            <a:endParaRPr lang="en-US" altLang="ko-KR" sz="1000" dirty="0" smtClean="0"/>
          </a:p>
          <a:p>
            <a:pPr>
              <a:buNone/>
            </a:pPr>
            <a:r>
              <a:rPr lang="ko-KR" altLang="en-US" sz="1000" dirty="0" smtClean="0"/>
              <a:t>평가 환경을 제공합니다</a:t>
            </a:r>
            <a:r>
              <a:rPr lang="en-US" altLang="ko-KR" sz="1000" dirty="0" smtClean="0"/>
              <a:t>.</a:t>
            </a:r>
          </a:p>
          <a:p>
            <a:pPr>
              <a:buNone/>
            </a:pPr>
            <a:endParaRPr lang="en-US" altLang="ko-KR" sz="1000" dirty="0" smtClean="0"/>
          </a:p>
          <a:p>
            <a:pPr>
              <a:buNone/>
            </a:pPr>
            <a:endParaRPr lang="en-US" altLang="ko-KR" sz="1000" dirty="0" smtClean="0"/>
          </a:p>
          <a:p>
            <a:pPr>
              <a:buNone/>
            </a:pPr>
            <a:endParaRPr lang="en-US" altLang="ko-KR" sz="1000" dirty="0" smtClean="0"/>
          </a:p>
          <a:p>
            <a:pPr>
              <a:buNone/>
            </a:pPr>
            <a:endParaRPr lang="en-US" altLang="ko-KR" sz="200" dirty="0" smtClean="0"/>
          </a:p>
          <a:p>
            <a:pPr>
              <a:buNone/>
            </a:pPr>
            <a:endParaRPr lang="en-US" altLang="ko-KR" sz="200" b="1" dirty="0" smtClean="0"/>
          </a:p>
          <a:p>
            <a:pPr>
              <a:buNone/>
            </a:pPr>
            <a:endParaRPr lang="en-US" altLang="ko-KR" sz="200" b="1" dirty="0" smtClean="0"/>
          </a:p>
          <a:p>
            <a:pPr>
              <a:buNone/>
            </a:pPr>
            <a:endParaRPr lang="en-US" altLang="ko-KR" sz="200" b="1" dirty="0" smtClean="0"/>
          </a:p>
          <a:p>
            <a:pPr>
              <a:buNone/>
            </a:pPr>
            <a:endParaRPr lang="en-US" altLang="ko-KR" sz="200" b="1" dirty="0" smtClean="0"/>
          </a:p>
          <a:p>
            <a:pPr>
              <a:buNone/>
            </a:pPr>
            <a:endParaRPr lang="en-US" altLang="ko-KR" sz="200" b="1" dirty="0" smtClean="0"/>
          </a:p>
          <a:p>
            <a:pPr>
              <a:buNone/>
            </a:pPr>
            <a:endParaRPr lang="en-US" altLang="ko-KR" sz="200" b="1" dirty="0" smtClean="0"/>
          </a:p>
          <a:p>
            <a:pPr>
              <a:buNone/>
            </a:pPr>
            <a:r>
              <a:rPr lang="ko-KR" altLang="en-US" sz="1200" b="1" dirty="0" smtClean="0"/>
              <a:t>자동화</a:t>
            </a:r>
            <a:endParaRPr lang="en-US" altLang="ko-KR" sz="1200" b="1" dirty="0" smtClean="0"/>
          </a:p>
          <a:p>
            <a:pPr>
              <a:buNone/>
            </a:pPr>
            <a:r>
              <a:rPr lang="ko-KR" altLang="en-US" sz="1000" dirty="0" smtClean="0"/>
              <a:t>자유롭게 구성되는 측정 </a:t>
            </a:r>
            <a:r>
              <a:rPr lang="ko-KR" altLang="en-US" sz="1000" dirty="0" err="1" smtClean="0"/>
              <a:t>시이퀀스들을</a:t>
            </a:r>
            <a:r>
              <a:rPr lang="ko-KR" altLang="en-US" sz="1000" dirty="0" smtClean="0"/>
              <a:t> </a:t>
            </a:r>
            <a:r>
              <a:rPr lang="en-US" altLang="ko-KR" sz="1000" dirty="0" smtClean="0"/>
              <a:t>PLC</a:t>
            </a:r>
            <a:r>
              <a:rPr lang="ko-KR" altLang="en-US" sz="1000" dirty="0" smtClean="0"/>
              <a:t>와 같</a:t>
            </a:r>
            <a:endParaRPr lang="en-US" altLang="ko-KR" sz="1000" dirty="0" smtClean="0"/>
          </a:p>
          <a:p>
            <a:pPr>
              <a:buNone/>
            </a:pPr>
            <a:r>
              <a:rPr lang="ko-KR" altLang="en-US" sz="1000" dirty="0" smtClean="0"/>
              <a:t>은 자동화 기기로부터 원격 제어 명령으로 실행할 </a:t>
            </a:r>
            <a:endParaRPr lang="en-US" altLang="ko-KR" sz="1000" dirty="0" smtClean="0"/>
          </a:p>
          <a:p>
            <a:pPr>
              <a:buNone/>
            </a:pPr>
            <a:r>
              <a:rPr lang="ko-KR" altLang="en-US" sz="1000" dirty="0" smtClean="0"/>
              <a:t>수 있습니다</a:t>
            </a:r>
            <a:r>
              <a:rPr lang="en-US" altLang="ko-KR" sz="1000" dirty="0" smtClean="0"/>
              <a:t>.</a:t>
            </a:r>
          </a:p>
          <a:p>
            <a:pPr>
              <a:buNone/>
            </a:pPr>
            <a:r>
              <a:rPr lang="ko-KR" altLang="en-US" sz="1000" dirty="0" smtClean="0"/>
              <a:t>이것은 자동화 설비에서 스피커 음질 평가를 위한</a:t>
            </a:r>
            <a:endParaRPr lang="en-US" altLang="ko-KR" sz="1000" dirty="0" smtClean="0"/>
          </a:p>
          <a:p>
            <a:pPr>
              <a:buNone/>
            </a:pPr>
            <a:r>
              <a:rPr lang="ko-KR" altLang="en-US" sz="1000" dirty="0" smtClean="0"/>
              <a:t>측정을 할 수 있는 환경을 제공해 줍니다</a:t>
            </a:r>
            <a:r>
              <a:rPr lang="en-US" altLang="ko-KR" sz="1000" dirty="0" smtClean="0"/>
              <a:t>.</a:t>
            </a:r>
          </a:p>
          <a:p>
            <a:pPr>
              <a:buNone/>
            </a:pPr>
            <a:endParaRPr lang="en-US" altLang="ko-KR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60648" y="742796"/>
            <a:ext cx="583264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AS-202 3D Analyzer System (Software Ver1.0)</a:t>
            </a:r>
          </a:p>
          <a:p>
            <a:endParaRPr lang="en-US" altLang="ko-KR" sz="1200" dirty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ko-KR" altLang="en-US" sz="1000" dirty="0" smtClean="0"/>
              <a:t>스피커 음질 평가를 위한 </a:t>
            </a:r>
            <a:r>
              <a:rPr lang="en-US" altLang="ko-KR" sz="1000" dirty="0" smtClean="0"/>
              <a:t>3D </a:t>
            </a:r>
            <a:r>
              <a:rPr lang="ko-KR" altLang="en-US" sz="1000" dirty="0" smtClean="0"/>
              <a:t>그래프를 지원합니다</a:t>
            </a:r>
            <a:r>
              <a:rPr lang="en-US" altLang="ko-KR" sz="1000" dirty="0" smtClean="0"/>
              <a:t>.</a:t>
            </a:r>
          </a:p>
          <a:p>
            <a:r>
              <a:rPr lang="en-US" altLang="ko-KR" sz="1000" dirty="0" smtClean="0"/>
              <a:t>AS-202 Multi Analyzer System</a:t>
            </a:r>
            <a:r>
              <a:rPr lang="ko-KR" altLang="en-US" sz="1000" dirty="0" smtClean="0"/>
              <a:t> 측정 소프트웨어와 </a:t>
            </a:r>
            <a:endParaRPr lang="en-US" altLang="ko-KR" sz="1000" dirty="0" smtClean="0"/>
          </a:p>
          <a:p>
            <a:r>
              <a:rPr lang="ko-KR" altLang="en-US" sz="1000" dirty="0" smtClean="0"/>
              <a:t>측정 데이터가 호환됩니다</a:t>
            </a:r>
            <a:r>
              <a:rPr lang="en-US" altLang="ko-KR" sz="1000" dirty="0" smtClean="0"/>
              <a:t>.</a:t>
            </a:r>
          </a:p>
          <a:p>
            <a:r>
              <a:rPr lang="ko-KR" altLang="en-US" sz="1000" dirty="0" smtClean="0"/>
              <a:t>하드웨어 </a:t>
            </a:r>
            <a:r>
              <a:rPr lang="en-US" altLang="ko-KR" sz="1000" dirty="0" smtClean="0"/>
              <a:t>SA-242 </a:t>
            </a:r>
            <a:r>
              <a:rPr lang="ko-KR" altLang="en-US" sz="1000" dirty="0" smtClean="0"/>
              <a:t>또는 </a:t>
            </a:r>
            <a:r>
              <a:rPr lang="en-US" altLang="ko-KR" sz="1000" dirty="0" smtClean="0"/>
              <a:t>SA-248</a:t>
            </a:r>
            <a:r>
              <a:rPr lang="ko-KR" altLang="en-US" sz="1000" dirty="0" smtClean="0"/>
              <a:t>에서 사용가능합니다</a:t>
            </a:r>
            <a:r>
              <a:rPr lang="en-US" altLang="ko-KR" sz="1000" dirty="0" smtClean="0"/>
              <a:t>.</a:t>
            </a:r>
          </a:p>
          <a:p>
            <a:endParaRPr lang="en-US" altLang="ko-KR" sz="1000" dirty="0" smtClean="0"/>
          </a:p>
          <a:p>
            <a:r>
              <a:rPr lang="ko-KR" altLang="en-US" sz="1000" dirty="0" smtClean="0"/>
              <a:t>구성</a:t>
            </a:r>
            <a:endParaRPr lang="en-US" altLang="ko-KR" sz="1000" dirty="0" smtClean="0"/>
          </a:p>
          <a:p>
            <a:r>
              <a:rPr lang="en-US" altLang="ko-KR" sz="1000" dirty="0" smtClean="0"/>
              <a:t> 1) AS-202 3D Analyzer System </a:t>
            </a:r>
            <a:r>
              <a:rPr lang="ko-KR" altLang="en-US" sz="1000" dirty="0" smtClean="0"/>
              <a:t>소프트웨어 </a:t>
            </a:r>
            <a:r>
              <a:rPr lang="en-US" altLang="ko-KR" sz="1000" dirty="0" smtClean="0"/>
              <a:t>(USB KEY)</a:t>
            </a:r>
          </a:p>
          <a:p>
            <a:r>
              <a:rPr lang="en-US" altLang="ko-KR" sz="1000" dirty="0" smtClean="0"/>
              <a:t> 2) ASIO </a:t>
            </a:r>
            <a:r>
              <a:rPr lang="ko-KR" altLang="en-US" sz="1000" dirty="0" smtClean="0"/>
              <a:t>지원 </a:t>
            </a:r>
            <a:r>
              <a:rPr lang="en-US" altLang="ko-KR" sz="1000" dirty="0" smtClean="0"/>
              <a:t>Audio Interface</a:t>
            </a:r>
          </a:p>
          <a:p>
            <a:r>
              <a:rPr lang="en-US" altLang="ko-KR" sz="1000" dirty="0" smtClean="0"/>
              <a:t> 3) SA-242 or SA-248 (In/Output Control Amplifier) </a:t>
            </a:r>
          </a:p>
          <a:p>
            <a:endParaRPr lang="en-US" altLang="ko-KR" sz="1000" dirty="0" smtClean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988840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1</a:t>
            </a:fld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1008" y="1475656"/>
            <a:ext cx="3187877" cy="17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="" xmlns:c="http://schemas.openxmlformats.org/drawingml/2006/chart" xmlns:dgm="http://schemas.openxmlformats.org/drawingml/2006/diagram" xmlns:dsp="http://schemas.microsoft.com/office/drawing/2008/diagram"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1988840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sp>
        <p:nvSpPr>
          <p:cNvPr id="17" name="세로 텍스트 개체 틀 7"/>
          <p:cNvSpPr txBox="1">
            <a:spLocks/>
          </p:cNvSpPr>
          <p:nvPr/>
        </p:nvSpPr>
        <p:spPr>
          <a:xfrm>
            <a:off x="260648" y="251520"/>
            <a:ext cx="6336344" cy="208823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o-KR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ko-KR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소프트웨어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8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altLang="ko-KR" sz="1200" dirty="0" smtClean="0">
                <a:solidFill>
                  <a:srgbClr val="0000FF"/>
                </a:solidFill>
              </a:rPr>
              <a:t>Acoustic Sweep 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US" altLang="ko-KR" sz="1200" dirty="0" smtClean="0">
              <a:solidFill>
                <a:srgbClr val="0000FF"/>
              </a:solidFill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 dirty="0" smtClean="0"/>
              <a:t>AS-202 Multi Analyzer System </a:t>
            </a:r>
            <a:r>
              <a:rPr lang="ko-KR" altLang="en-US" sz="1000" dirty="0" smtClean="0"/>
              <a:t>측정 소프트웨어의 </a:t>
            </a:r>
            <a:r>
              <a:rPr lang="en-US" altLang="ko-KR" sz="1000" dirty="0" smtClean="0"/>
              <a:t>Acoustic Sweep</a:t>
            </a:r>
            <a:r>
              <a:rPr lang="ko-KR" altLang="en-US" sz="1000" dirty="0" smtClean="0"/>
              <a:t>는</a:t>
            </a:r>
            <a:r>
              <a:rPr lang="en-US" altLang="ko-KR" sz="1000" dirty="0" smtClean="0"/>
              <a:t> Speaker Unit </a:t>
            </a:r>
            <a:r>
              <a:rPr lang="ko-KR" altLang="en-US" sz="1000" dirty="0" smtClean="0"/>
              <a:t>측정에 필요한 기능들로</a:t>
            </a: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 dirty="0" smtClean="0"/>
              <a:t>최적화되어 있습니다</a:t>
            </a:r>
            <a:r>
              <a:rPr lang="en-US" altLang="ko-KR" sz="1000" dirty="0" smtClean="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000" dirty="0" smtClean="0"/>
              <a:t>3D Analyzer System </a:t>
            </a:r>
            <a:r>
              <a:rPr lang="ko-KR" altLang="en-US" sz="1000" dirty="0" smtClean="0"/>
              <a:t>소프트웨어는 </a:t>
            </a:r>
            <a:r>
              <a:rPr lang="en-US" altLang="ko-KR" sz="1000" dirty="0" smtClean="0"/>
              <a:t>Acoustic Sweep</a:t>
            </a:r>
            <a:r>
              <a:rPr lang="ko-KR" altLang="en-US" sz="1000" dirty="0" smtClean="0"/>
              <a:t>의 기능을 모두 포함하면서 스피커 음질 평가를 위한 </a:t>
            </a:r>
            <a:r>
              <a:rPr lang="en-US" altLang="ko-KR" sz="1000" dirty="0" smtClean="0"/>
              <a:t>3D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 dirty="0" smtClean="0"/>
              <a:t>그래프 측정 기능을 지원합니다</a:t>
            </a:r>
            <a:r>
              <a:rPr lang="en-US" altLang="ko-KR" sz="1000" dirty="0" smtClean="0"/>
              <a:t>.</a:t>
            </a:r>
            <a:endParaRPr kumimoji="0" lang="ko-KR" altLang="en-US" sz="11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세로 텍스트 개체 틀 7"/>
          <p:cNvSpPr txBox="1">
            <a:spLocks/>
          </p:cNvSpPr>
          <p:nvPr/>
        </p:nvSpPr>
        <p:spPr>
          <a:xfrm>
            <a:off x="260648" y="2411760"/>
            <a:ext cx="6336344" cy="640871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altLang="ko-KR" sz="1200" dirty="0" smtClean="0">
                <a:solidFill>
                  <a:srgbClr val="0000FF"/>
                </a:solidFill>
              </a:rPr>
              <a:t>3D </a:t>
            </a:r>
            <a:r>
              <a:rPr lang="ko-KR" altLang="en-US" sz="1200" dirty="0" smtClean="0">
                <a:solidFill>
                  <a:srgbClr val="0000FF"/>
                </a:solidFill>
              </a:rPr>
              <a:t>그래프를 이용한 음질 평가</a:t>
            </a:r>
            <a:endParaRPr lang="en-US" altLang="ko-KR" sz="1200" dirty="0" smtClean="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en-US" altLang="ko-KR" sz="1200" dirty="0" smtClean="0">
              <a:solidFill>
                <a:srgbClr val="0000FF"/>
              </a:solidFill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 dirty="0" smtClean="0"/>
              <a:t>측정된 제품들의 </a:t>
            </a:r>
            <a:r>
              <a:rPr lang="en-US" altLang="ko-KR" sz="1000" dirty="0" err="1" smtClean="0"/>
              <a:t>Rub&amp;Buzz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데이터들이 </a:t>
            </a:r>
            <a:r>
              <a:rPr lang="en-US" altLang="ko-KR" sz="1000" dirty="0" smtClean="0"/>
              <a:t>3D </a:t>
            </a:r>
            <a:r>
              <a:rPr lang="ko-KR" altLang="en-US" sz="1000" dirty="0" smtClean="0"/>
              <a:t>그래프로 표시됩니다</a:t>
            </a:r>
            <a:r>
              <a:rPr lang="en-US" altLang="ko-KR" sz="1000" dirty="0" smtClean="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en-US" altLang="ko-KR" sz="1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3D </a:t>
            </a:r>
            <a:r>
              <a:rPr kumimoji="0" lang="ko-KR" altLang="en-US" sz="1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그래프는 설정된 두 </a:t>
            </a:r>
            <a:r>
              <a:rPr lang="ko-KR" altLang="en-US" sz="1000" dirty="0" smtClean="0"/>
              <a:t>가지 대역의 주파수</a:t>
            </a:r>
            <a:r>
              <a:rPr kumimoji="0" lang="ko-KR" altLang="en-US" sz="1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구간으로 각 각 표시됩니다</a:t>
            </a:r>
            <a:r>
              <a:rPr kumimoji="0" lang="en-US" altLang="ko-KR" sz="1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 dirty="0" smtClean="0"/>
              <a:t>첫 번째 주파수 구간은 주파수가 낮은 </a:t>
            </a:r>
            <a:r>
              <a:rPr lang="ko-KR" altLang="en-US" sz="1000" dirty="0" err="1" smtClean="0"/>
              <a:t>저역대로</a:t>
            </a:r>
            <a:r>
              <a:rPr lang="ko-KR" altLang="en-US" sz="1000" dirty="0" smtClean="0"/>
              <a:t> 설정하고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두 번째 주파수 구간은 미세한 음질 왜곡이 생기</a:t>
            </a: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 dirty="0" smtClean="0"/>
              <a:t>는 주파</a:t>
            </a:r>
            <a:r>
              <a:rPr kumimoji="0" lang="ko-KR" altLang="en-US" sz="1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수 대역으로 설정합니다</a:t>
            </a:r>
            <a:r>
              <a:rPr kumimoji="0" lang="en-US" altLang="ko-KR" sz="1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sz="1000" dirty="0" smtClean="0"/>
              <a:t>첫 번째 주파수 구간의 누적된 데이터에서 잡음이 낮은 수준인 제품을 확인합니다</a:t>
            </a:r>
            <a:r>
              <a:rPr lang="en-US" altLang="ko-KR" sz="1000" dirty="0" smtClean="0"/>
              <a:t>.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3D</a:t>
            </a:r>
            <a:r>
              <a:rPr kumimoji="0" lang="en-US" altLang="ko-KR" sz="1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ko-KR" altLang="en-US" sz="1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그래프에서 </a:t>
            </a:r>
            <a:r>
              <a:rPr lang="en-US" altLang="ko-KR" sz="1000" u="sng" dirty="0" smtClean="0"/>
              <a:t>4</a:t>
            </a:r>
            <a:r>
              <a:rPr lang="ko-KR" altLang="en-US" sz="1000" u="sng" dirty="0" smtClean="0"/>
              <a:t>번</a:t>
            </a:r>
            <a:r>
              <a:rPr lang="en-US" altLang="ko-KR" sz="1000" dirty="0" smtClean="0"/>
              <a:t> , </a:t>
            </a:r>
            <a:r>
              <a:rPr lang="en-US" altLang="ko-KR" sz="1000" u="sng" dirty="0" smtClean="0"/>
              <a:t>6</a:t>
            </a:r>
            <a:r>
              <a:rPr lang="ko-KR" altLang="en-US" sz="1000" u="sng" dirty="0" smtClean="0"/>
              <a:t>번</a:t>
            </a:r>
            <a:r>
              <a:rPr lang="ko-KR" altLang="en-US" sz="1000" dirty="0" smtClean="0"/>
              <a:t>이 다른 제품들보다 낮은 것을 확인할 수 있습니다</a:t>
            </a:r>
            <a:r>
              <a:rPr lang="en-US" altLang="ko-KR" sz="1000" dirty="0" smtClean="0"/>
              <a:t>.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2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sz="1000" dirty="0" smtClean="0"/>
              <a:t>첫 번째 주파수 구간에서 낮았던 제품들 중에서 두 번째 주파수 구간에서 가장 낮은 제품을 확인합니다</a:t>
            </a:r>
            <a:r>
              <a:rPr lang="en-US" altLang="ko-KR" sz="1000" dirty="0" smtClean="0"/>
              <a:t>.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sz="1000" dirty="0" smtClean="0"/>
              <a:t>첫 번째 주파수 구간에서 확인된 </a:t>
            </a:r>
            <a:r>
              <a:rPr lang="en-US" altLang="ko-KR" sz="1000" dirty="0" smtClean="0"/>
              <a:t>4</a:t>
            </a:r>
            <a:r>
              <a:rPr lang="ko-KR" altLang="en-US" sz="1000" dirty="0" smtClean="0"/>
              <a:t>번</a:t>
            </a:r>
            <a:r>
              <a:rPr lang="en-US" altLang="ko-KR" sz="1000" dirty="0" smtClean="0"/>
              <a:t>, 6</a:t>
            </a:r>
            <a:r>
              <a:rPr lang="ko-KR" altLang="en-US" sz="1000" dirty="0" smtClean="0"/>
              <a:t>번 제품 중에서 </a:t>
            </a:r>
            <a:r>
              <a:rPr lang="en-US" altLang="ko-KR" sz="1000" dirty="0" smtClean="0"/>
              <a:t>6</a:t>
            </a:r>
            <a:r>
              <a:rPr lang="ko-KR" altLang="en-US" sz="1000" dirty="0" smtClean="0"/>
              <a:t>번이 더 </a:t>
            </a:r>
            <a:r>
              <a:rPr lang="ko-KR" altLang="en-US" sz="1000" dirty="0" err="1" smtClean="0"/>
              <a:t>낮은것을</a:t>
            </a:r>
            <a:r>
              <a:rPr lang="ko-KR" altLang="en-US" sz="1000" dirty="0" smtClean="0"/>
              <a:t> 확인할 수 있습니다</a:t>
            </a:r>
            <a:r>
              <a:rPr lang="en-US" altLang="ko-KR" sz="1000" dirty="0" smtClean="0"/>
              <a:t>.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sz="1000" dirty="0" smtClean="0"/>
              <a:t>확인된 제품이 음질 평가에서 측정된 제품 중에서 음질이 가장 좋은 제품입니다</a:t>
            </a:r>
            <a:r>
              <a:rPr lang="en-US" altLang="ko-KR" sz="1000" dirty="0" smtClean="0"/>
              <a:t>.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031" y="3779912"/>
            <a:ext cx="6139313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907" y="6156384"/>
            <a:ext cx="6130437" cy="18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="" xmlns:c="http://schemas.openxmlformats.org/drawingml/2006/chart" xmlns:dgm="http://schemas.openxmlformats.org/drawingml/2006/diagram" xmlns:dsp="http://schemas.microsoft.com/office/drawing/2008/diagram"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1988840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19" name="세로 텍스트 개체 틀 7"/>
          <p:cNvSpPr txBox="1">
            <a:spLocks/>
          </p:cNvSpPr>
          <p:nvPr/>
        </p:nvSpPr>
        <p:spPr>
          <a:xfrm>
            <a:off x="260648" y="251520"/>
            <a:ext cx="6336344" cy="856895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ko-KR" altLang="en-US" sz="1200" dirty="0" smtClean="0">
                <a:solidFill>
                  <a:srgbClr val="0000FF"/>
                </a:solidFill>
              </a:rPr>
              <a:t>구동 전압에 따른 음질 변화 평가</a:t>
            </a:r>
            <a:endParaRPr lang="en-US" altLang="ko-KR" sz="1200" dirty="0" smtClean="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en-US" altLang="ko-KR" sz="1200" dirty="0" smtClean="0">
              <a:solidFill>
                <a:srgbClr val="0000FF"/>
              </a:solidFill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 noProof="0" dirty="0" smtClean="0"/>
              <a:t>음질 평가에서 확인된 제품에 인가되는 구동 전압을 서서히 증가시키면서 음질을 측정합니다</a:t>
            </a:r>
            <a:r>
              <a:rPr lang="en-US" altLang="ko-KR" sz="1000" noProof="0" dirty="0" smtClean="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ko-KR" altLang="en-US" sz="10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이 시험을 통하여 안정된 음질이 유지 가능한 유효 구동 전압을 확인할 수 있습니다</a:t>
            </a:r>
            <a:r>
              <a:rPr kumimoji="0" lang="en-US" altLang="ko-KR" sz="10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 dirty="0" smtClean="0"/>
              <a:t>구동 전압이 증가하면 </a:t>
            </a:r>
            <a:r>
              <a:rPr lang="en-US" altLang="ko-KR" sz="1000" dirty="0" err="1" smtClean="0"/>
              <a:t>Rub&amp;Buzz</a:t>
            </a:r>
            <a:r>
              <a:rPr lang="ko-KR" altLang="en-US" sz="1000" dirty="0" smtClean="0"/>
              <a:t>의 수치들도 일정하게 변합니다</a:t>
            </a:r>
            <a:r>
              <a:rPr lang="en-US" altLang="ko-KR" sz="1000" dirty="0" smtClean="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 dirty="0" smtClean="0"/>
              <a:t>그러나 스피커의 가동 범위를 넘어서게 되면 </a:t>
            </a:r>
            <a:r>
              <a:rPr lang="en-US" altLang="ko-KR" sz="1000" dirty="0" err="1" smtClean="0"/>
              <a:t>Rub&amp;Buzz</a:t>
            </a:r>
            <a:r>
              <a:rPr lang="ko-KR" altLang="en-US" sz="1000" dirty="0" smtClean="0"/>
              <a:t>의 수치가 급격히 변합니다</a:t>
            </a:r>
            <a:r>
              <a:rPr lang="en-US" altLang="ko-KR" sz="1000" dirty="0" smtClean="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 dirty="0" smtClean="0"/>
              <a:t>이것을 통하여 구동 가능한 최대 전압을 확인할 수 있습니다</a:t>
            </a:r>
            <a:r>
              <a:rPr lang="en-US" altLang="ko-KR" sz="1000" dirty="0" smtClean="0"/>
              <a:t>.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 dirty="0" smtClean="0"/>
              <a:t>품질이 낮은 제품은 일정 수준 이상으로 구동 전압이 증가하면 </a:t>
            </a:r>
            <a:r>
              <a:rPr lang="en-US" altLang="ko-KR" sz="1000" dirty="0" err="1" smtClean="0"/>
              <a:t>Rub&amp;Buzz</a:t>
            </a:r>
            <a:r>
              <a:rPr lang="ko-KR" altLang="en-US" sz="1000" dirty="0" smtClean="0"/>
              <a:t>의 수치가 높아지는 것을 확인할</a:t>
            </a:r>
            <a:endParaRPr lang="en-US" altLang="ko-KR" sz="1000" dirty="0" smtClean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1000" dirty="0" smtClean="0"/>
              <a:t>수 있습니다</a:t>
            </a:r>
            <a:r>
              <a:rPr lang="en-US" altLang="ko-KR" sz="1000" dirty="0" smtClean="0"/>
              <a:t>.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2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ko-KR" sz="1000" dirty="0" smtClean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10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248" y="1475656"/>
            <a:ext cx="6064088" cy="16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656" y="4320152"/>
            <a:ext cx="6197506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="" xmlns:c="http://schemas.openxmlformats.org/drawingml/2006/chart" xmlns:dgm="http://schemas.openxmlformats.org/drawingml/2006/diagram" xmlns:dsp="http://schemas.microsoft.com/office/drawing/2008/diagram"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세로 텍스트 개체 틀 7"/>
          <p:cNvSpPr>
            <a:spLocks noGrp="1"/>
          </p:cNvSpPr>
          <p:nvPr>
            <p:ph type="body" orient="vert" idx="1"/>
          </p:nvPr>
        </p:nvSpPr>
        <p:spPr>
          <a:xfrm>
            <a:off x="260648" y="323528"/>
            <a:ext cx="6336344" cy="8352928"/>
          </a:xfrm>
          <a:solidFill>
            <a:srgbClr val="E4E4E4">
              <a:alpha val="40000"/>
            </a:srgbClr>
          </a:solidFill>
        </p:spPr>
        <p:txBody>
          <a:bodyPr vert="horz">
            <a:normAutofit/>
          </a:bodyPr>
          <a:lstStyle/>
          <a:p>
            <a:pPr lvl="0">
              <a:buNone/>
              <a:defRPr/>
            </a:pPr>
            <a:endParaRPr lang="en-US" altLang="ko-KR" sz="1200" b="1" dirty="0">
              <a:solidFill>
                <a:srgbClr val="0000FF"/>
              </a:solidFill>
            </a:endParaRPr>
          </a:p>
          <a:p>
            <a:pPr lvl="0">
              <a:buNone/>
              <a:defRPr/>
            </a:pPr>
            <a:r>
              <a:rPr lang="ko-KR" altLang="en-US" sz="12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하드웨어</a:t>
            </a:r>
            <a:endParaRPr lang="ko-KR" altLang="en-US" sz="1600" b="1" dirty="0">
              <a:solidFill>
                <a:srgbClr val="0000FF"/>
              </a:solidFill>
            </a:endParaRPr>
          </a:p>
          <a:p>
            <a:pPr lvl="0">
              <a:buNone/>
              <a:defRPr/>
            </a:pPr>
            <a:endParaRPr lang="en-US" altLang="ko-KR" sz="1200" dirty="0" smtClean="0"/>
          </a:p>
          <a:p>
            <a:pPr lvl="0">
              <a:buNone/>
              <a:defRPr/>
            </a:pPr>
            <a:endParaRPr lang="en-US" altLang="ko-KR" sz="1200" dirty="0"/>
          </a:p>
          <a:p>
            <a:pPr lvl="0">
              <a:buNone/>
              <a:defRPr/>
            </a:pPr>
            <a:r>
              <a:rPr lang="en-US" altLang="ko-KR" sz="1200" dirty="0" smtClean="0">
                <a:solidFill>
                  <a:srgbClr val="0000FF"/>
                </a:solidFill>
              </a:rPr>
              <a:t>  </a:t>
            </a:r>
            <a:r>
              <a:rPr lang="en-US" altLang="ko-KR" sz="1300" dirty="0" smtClean="0">
                <a:solidFill>
                  <a:srgbClr val="0000FF"/>
                </a:solidFill>
              </a:rPr>
              <a:t>AS-202 Multi Analyzer System </a:t>
            </a:r>
          </a:p>
          <a:p>
            <a:pPr lvl="0">
              <a:buNone/>
              <a:defRPr/>
            </a:pPr>
            <a:endParaRPr lang="en-US" altLang="ko-KR" sz="1200" b="1" dirty="0" smtClean="0">
              <a:solidFill>
                <a:srgbClr val="0000FF"/>
              </a:solidFill>
            </a:endParaRPr>
          </a:p>
          <a:p>
            <a:pPr lvl="0">
              <a:buNone/>
              <a:defRPr/>
            </a:pPr>
            <a:r>
              <a:rPr lang="en-US" altLang="ko-KR" sz="1200" dirty="0" smtClean="0">
                <a:solidFill>
                  <a:srgbClr val="0000FF"/>
                </a:solidFill>
              </a:rPr>
              <a:t>  Speaker Test System [SA-242A. RME FIREFACE UC]</a:t>
            </a:r>
            <a:endParaRPr lang="ko-KR" altLang="en-US" sz="1200" dirty="0" smtClean="0">
              <a:solidFill>
                <a:srgbClr val="0000FF"/>
              </a:solidFill>
            </a:endParaRPr>
          </a:p>
          <a:p>
            <a:pPr>
              <a:buNone/>
              <a:defRPr/>
            </a:pPr>
            <a:endParaRPr lang="en-US" altLang="ko-KR" sz="1200" dirty="0" smtClean="0">
              <a:solidFill>
                <a:srgbClr val="0000FF"/>
              </a:solidFill>
            </a:endParaRPr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2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r>
              <a:rPr lang="en-US" altLang="ko-KR" sz="1000" dirty="0" smtClean="0"/>
              <a:t> </a:t>
            </a:r>
            <a:endParaRPr lang="en-US" altLang="ko-KR" sz="1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988840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 cstate="print"/>
          <a:stretch>
            <a:fillRect/>
          </a:stretch>
        </p:blipFill>
        <p:spPr>
          <a:xfrm>
            <a:off x="577004" y="2556056"/>
            <a:ext cx="5660308" cy="2520000"/>
          </a:xfrm>
          <a:prstGeom prst="rect">
            <a:avLst/>
          </a:prstGeom>
        </p:spPr>
      </p:pic>
      <p:sp>
        <p:nvSpPr>
          <p:cNvPr id="7" name="텍스트 개체 틀 10"/>
          <p:cNvSpPr txBox="1"/>
          <p:nvPr/>
        </p:nvSpPr>
        <p:spPr>
          <a:xfrm>
            <a:off x="476672" y="5436096"/>
            <a:ext cx="5904656" cy="1800200"/>
          </a:xfrm>
          <a:prstGeom prst="rect">
            <a:avLst/>
          </a:prstGeom>
        </p:spPr>
        <p:txBody>
          <a:bodyPr vert="horz" lIns="91440" tIns="45720" rIns="91440" bIns="45720" anchor="b">
            <a:normAutofit/>
          </a:bodyPr>
          <a:lstStyle/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400" dirty="0" smtClean="0"/>
              <a:t>  </a:t>
            </a:r>
            <a:r>
              <a:rPr lang="en-US" altLang="ko-KR" sz="1200" dirty="0" smtClean="0"/>
              <a:t>Output </a:t>
            </a:r>
            <a:r>
              <a:rPr lang="en-US" altLang="ko-KR" sz="1200" dirty="0"/>
              <a:t>: 4Channel Speaker (CH/10W)</a:t>
            </a:r>
          </a:p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dirty="0"/>
          </a:p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200" dirty="0" smtClean="0"/>
              <a:t>   Input  </a:t>
            </a:r>
            <a:r>
              <a:rPr lang="en-US" altLang="ko-KR" sz="1200" dirty="0"/>
              <a:t>: 4Channel Unbalanced BNC-CCP Microphone</a:t>
            </a:r>
          </a:p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200" dirty="0"/>
              <a:t>       </a:t>
            </a:r>
            <a:r>
              <a:rPr lang="en-US" altLang="ko-KR" sz="1200" dirty="0" smtClean="0"/>
              <a:t>      4Channel </a:t>
            </a:r>
            <a:r>
              <a:rPr lang="en-US" altLang="ko-KR" sz="1200" dirty="0"/>
              <a:t>Impedance (built-in)</a:t>
            </a:r>
          </a:p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400" dirty="0"/>
          </a:p>
          <a:p>
            <a:pPr marL="0" marR="0" lvl="0" indent="0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400" dirty="0"/>
          </a:p>
        </p:txBody>
      </p:sp>
    </p:spTree>
  </p:cSld>
  <p:clrMapOvr>
    <a:masterClrMapping/>
  </p:clrMapOvr>
  <mc:AlternateContent xmlns:mc="http://schemas.openxmlformats.org/markup-compatibility/2006">
    <mc:Choice xmlns="" xmlns:c="http://schemas.openxmlformats.org/drawingml/2006/chart" xmlns:dgm="http://schemas.openxmlformats.org/drawingml/2006/diagram" xmlns:dsp="http://schemas.microsoft.com/office/drawing/2008/diagram"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13"/>
          <p:cNvSpPr txBox="1"/>
          <p:nvPr/>
        </p:nvSpPr>
        <p:spPr>
          <a:xfrm>
            <a:off x="288032" y="827584"/>
            <a:ext cx="1988840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200" b="1"/>
              <a:t>ANALOG ANALYZER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Characteristic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lvl="0">
              <a:defRPr/>
            </a:pPr>
            <a:r>
              <a:rPr lang="en-US" altLang="ko-KR" sz="900" b="1"/>
              <a:t>Number of Channels</a:t>
            </a:r>
          </a:p>
          <a:p>
            <a:pPr lvl="0">
              <a:defRPr/>
            </a:pPr>
            <a:r>
              <a:rPr lang="en-US" altLang="ko-KR" sz="900"/>
              <a:t> SA-242A</a:t>
            </a:r>
          </a:p>
          <a:p>
            <a:pPr lvl="0"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SA-242B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Constant Current Power Supply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Maximum Rated Input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Input Range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Manual</a:t>
            </a: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Range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Input Impedance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 Unbalanced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Input Coupling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b="1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Input Related Crosstalk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Level(Amplitude) Measurement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Range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Unbalanced input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Accuracy ( 1kHz)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 +15C to +30C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0C to +45C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Flatness (1kHz ref)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 Hz to 20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20 kHz to 50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50 kHz to 80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Residual Noise (inputs shorted)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8640" y="0"/>
            <a:ext cx="53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b="1"/>
              <a:t>Technical Specification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16" name="내용 개체 틀 13"/>
          <p:cNvSpPr txBox="1"/>
          <p:nvPr/>
        </p:nvSpPr>
        <p:spPr>
          <a:xfrm>
            <a:off x="2348880" y="827584"/>
            <a:ext cx="1944216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0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Specifications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8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8(4-Unbal/4-Impedance)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~16(Option)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8(Unbal)~ 16(Option)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independently manual-ranging.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7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3.5mA, 24V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0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14 Vpk,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140 Vpk(10:1)</a:t>
            </a:r>
            <a:r>
              <a:rPr lang="en-US" altLang="ko-KR" sz="900">
                <a:latin typeface="맑은 고딕"/>
                <a:ea typeface="맑은 고딕"/>
              </a:rPr>
              <a:t> External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>
                <a:latin typeface="맑은 고딕"/>
                <a:ea typeface="맑은 고딕"/>
              </a:rPr>
              <a:t>Attenuator(10:1)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320</a:t>
            </a:r>
            <a:r>
              <a:rPr lang="ko-KR" altLang="en-US" sz="900"/>
              <a:t>㎷</a:t>
            </a:r>
            <a:r>
              <a:rPr lang="en-US" altLang="ko-KR" sz="900"/>
              <a:t>, 1V, 32V, 10V,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32V(Ext. Att. 10:1),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100V(Ext. Att. 10:1)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</a:t>
            </a:r>
            <a:r>
              <a:rPr lang="ko-KR" altLang="en-US" sz="900"/>
              <a:t>㏁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AC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 </a:t>
            </a:r>
            <a:r>
              <a:rPr lang="en-US" altLang="ko-KR" sz="900"/>
              <a:t>(-96 dB + 13</a:t>
            </a:r>
            <a:r>
              <a:rPr lang="ko-KR" altLang="en-US" sz="900"/>
              <a:t>㎶</a:t>
            </a:r>
            <a:r>
              <a:rPr lang="en-US" altLang="ko-KR" sz="900"/>
              <a:t>) to 20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100</a:t>
            </a:r>
            <a:r>
              <a:rPr lang="ko-KR" altLang="en-US" sz="900"/>
              <a:t> ㎶ </a:t>
            </a:r>
            <a:r>
              <a:rPr lang="en-US" altLang="ko-KR" sz="900"/>
              <a:t>to 100 Vrms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±0.03 dB [±0.35%]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±0.05 dB [±0.58%]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±0.1 dB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±0.4 dB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±0.5 dB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</a:t>
            </a:r>
            <a:r>
              <a:rPr lang="en-US" altLang="ko-KR" sz="900"/>
              <a:t>5 </a:t>
            </a:r>
            <a:r>
              <a:rPr lang="ko-KR" altLang="en-US" sz="900"/>
              <a:t>㎶</a:t>
            </a:r>
            <a:r>
              <a:rPr lang="en-US" altLang="ko-KR" sz="900"/>
              <a:t>rms, 20kHz BW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</p:txBody>
      </p:sp>
      <p:sp>
        <p:nvSpPr>
          <p:cNvPr id="17" name="내용 개체 틀 13"/>
          <p:cNvSpPr txBox="1"/>
          <p:nvPr/>
        </p:nvSpPr>
        <p:spPr>
          <a:xfrm>
            <a:off x="4365104" y="827584"/>
            <a:ext cx="2232248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Supplemental Information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b="1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5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at 1 Vrms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</a:t>
            </a:r>
            <a:r>
              <a:rPr lang="ko-KR" altLang="en-US" sz="900"/>
              <a:t>＜</a:t>
            </a:r>
            <a:r>
              <a:rPr lang="en-US" altLang="ko-KR" sz="900"/>
              <a:t>0.07 dB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</a:t>
            </a:r>
            <a:r>
              <a:rPr lang="ko-KR" altLang="en-US" sz="900"/>
              <a:t>＜</a:t>
            </a:r>
            <a:r>
              <a:rPr lang="en-US" altLang="ko-KR" sz="900"/>
              <a:t>4</a:t>
            </a:r>
            <a:r>
              <a:rPr lang="ko-KR" altLang="en-US" sz="900"/>
              <a:t> ㎶ </a:t>
            </a:r>
            <a:r>
              <a:rPr lang="en-US" altLang="ko-KR" sz="900"/>
              <a:t>/ </a:t>
            </a:r>
            <a:r>
              <a:rPr lang="ko-KR" altLang="en-US" sz="900"/>
              <a:t>√</a:t>
            </a:r>
            <a:r>
              <a:rPr lang="en-US" altLang="ko-KR" sz="900"/>
              <a:t>Hz at 1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320</a:t>
            </a:r>
            <a:r>
              <a:rPr lang="ko-KR" altLang="en-US" sz="900"/>
              <a:t>㎷</a:t>
            </a:r>
            <a:r>
              <a:rPr lang="en-US" altLang="ko-KR" sz="900"/>
              <a:t>(Input Range)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0648" y="421958"/>
            <a:ext cx="619268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b="1" dirty="0">
                <a:solidFill>
                  <a:srgbClr val="0000FF"/>
                </a:solidFill>
              </a:rPr>
              <a:t>System </a:t>
            </a:r>
            <a:r>
              <a:rPr lang="ko-KR" altLang="en-US" sz="1100" b="1" dirty="0">
                <a:solidFill>
                  <a:srgbClr val="0000FF"/>
                </a:solidFill>
              </a:rPr>
              <a:t>구성</a:t>
            </a:r>
            <a:r>
              <a:rPr lang="en-US" altLang="ko-KR" sz="1100" b="1" dirty="0">
                <a:solidFill>
                  <a:srgbClr val="0000FF"/>
                </a:solidFill>
              </a:rPr>
              <a:t> : RME Model: FIREFACE UC / SIGMAELTEC Model: SA-242A</a:t>
            </a:r>
            <a:endParaRPr lang="ko-KR" altLang="en-US" sz="1100" b="1" dirty="0">
              <a:solidFill>
                <a:srgbClr val="0000FF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988840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c="http://schemas.openxmlformats.org/drawingml/2006/chart" xmlns:dgm="http://schemas.openxmlformats.org/drawingml/2006/diagram" xmlns:dsp="http://schemas.microsoft.com/office/drawing/2008/diagram"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13"/>
          <p:cNvSpPr txBox="1"/>
          <p:nvPr/>
        </p:nvSpPr>
        <p:spPr>
          <a:xfrm>
            <a:off x="332656" y="755576"/>
            <a:ext cx="1944216" cy="7992888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200" b="1"/>
              <a:t>ANALOG ANALYZER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Characteristic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THD+N Measurement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Fundamental Range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Measurement Range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Accuracy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Residual THD+N</a:t>
            </a:r>
            <a:r>
              <a:rPr lang="en-US" altLang="ko-KR" sz="900" baseline="30000">
                <a:latin typeface="맑은 고딕"/>
                <a:ea typeface="맑은 고딕"/>
              </a:rPr>
              <a:t>1,2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  20 Hz-20 kHz fundamentals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  20 Hz-15 kHz fundamentals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  20 Hz~15 kHz fundamentals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Level &amp; THD+N Response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 </a:t>
            </a:r>
            <a:r>
              <a:rPr lang="en-US" altLang="ko-KR" sz="900"/>
              <a:t>High-Pass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 </a:t>
            </a:r>
            <a:r>
              <a:rPr lang="en-US" altLang="ko-KR" sz="900"/>
              <a:t>Low-Pass</a:t>
            </a:r>
            <a:r>
              <a:rPr lang="en-US" altLang="ko-KR" sz="900" baseline="30000">
                <a:ea typeface="맑은 고딕"/>
              </a:rPr>
              <a:t>5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Weighting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IMD Measurement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Test Signal Compatibility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SMPTE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DIN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CCIF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CUSTOM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Measurement Range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Accuracy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Residual IMD</a:t>
            </a:r>
            <a:r>
              <a:rPr lang="en-US" altLang="ko-KR" sz="900" baseline="30000"/>
              <a:t>1,2,3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SMPTE, DIN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CCIF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0648" y="0"/>
            <a:ext cx="53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b="1"/>
              <a:t>Technical Specification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16" name="내용 개체 틀 13"/>
          <p:cNvSpPr txBox="1"/>
          <p:nvPr/>
        </p:nvSpPr>
        <p:spPr>
          <a:xfrm>
            <a:off x="2348880" y="755576"/>
            <a:ext cx="2016224" cy="7992888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000" b="1" dirty="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 dirty="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 dirty="0"/>
              <a:t>Specifications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800" b="1" i="0" u="none" strike="noStrike" kern="1200" cap="none" spc="0" normalizeH="0" baseline="0" dirty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10 Hz to 80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0 to 100%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±0.5 dB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 dirty="0"/>
              <a:t>≤ </a:t>
            </a:r>
            <a:r>
              <a:rPr lang="en-US" altLang="ko-KR" sz="900" dirty="0"/>
              <a:t>(-93 dB + 2.6</a:t>
            </a:r>
            <a:r>
              <a:rPr lang="ko-KR" altLang="en-US" sz="900" dirty="0"/>
              <a:t>㎶</a:t>
            </a:r>
            <a:r>
              <a:rPr lang="en-US" altLang="ko-KR" sz="900" dirty="0"/>
              <a:t>, 20 kHz BW);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 dirty="0"/>
              <a:t>≤ </a:t>
            </a:r>
            <a:r>
              <a:rPr lang="en-US" altLang="ko-KR" sz="900" dirty="0"/>
              <a:t>(-90 dB + 2.8</a:t>
            </a:r>
            <a:r>
              <a:rPr lang="ko-KR" altLang="en-US" sz="900" dirty="0"/>
              <a:t>㎶</a:t>
            </a:r>
            <a:r>
              <a:rPr lang="en-US" altLang="ko-KR" sz="900" dirty="0"/>
              <a:t>, 40 kHz BW);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 dirty="0"/>
              <a:t>≤ </a:t>
            </a:r>
            <a:r>
              <a:rPr lang="en-US" altLang="ko-KR" sz="900" dirty="0"/>
              <a:t>(-80 dB + 10</a:t>
            </a:r>
            <a:r>
              <a:rPr lang="ko-KR" altLang="en-US" sz="900" dirty="0"/>
              <a:t>㎶</a:t>
            </a:r>
            <a:r>
              <a:rPr lang="en-US" altLang="ko-KR" sz="900" dirty="0"/>
              <a:t>, 80 kHz BW);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5Hz to 500 Hz, or None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1kHz to 90 kHz, or None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A-wt, B-wt, C-wt, CCITT,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C-message,  ITV-R468-4, Dolby,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AES17 20kHz </a:t>
            </a:r>
            <a:r>
              <a:rPr lang="en-US" altLang="ko-KR" sz="900" dirty="0" err="1"/>
              <a:t>Lowpass</a:t>
            </a:r>
            <a:r>
              <a:rPr lang="en-US" altLang="ko-KR" sz="900" dirty="0"/>
              <a:t>,  AES17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40kHz </a:t>
            </a:r>
            <a:r>
              <a:rPr lang="en-US" altLang="ko-KR" sz="900" dirty="0" err="1"/>
              <a:t>Lowpass</a:t>
            </a:r>
            <a:r>
              <a:rPr lang="en-US" altLang="ko-KR" sz="900" dirty="0"/>
              <a:t>, AES17 20kHz High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pass, AES17 40kHz High pass,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 err="1"/>
              <a:t>wh:hand</a:t>
            </a:r>
            <a:r>
              <a:rPr lang="en-US" altLang="ko-KR" sz="900" dirty="0"/>
              <a:t>-arm, </a:t>
            </a:r>
            <a:r>
              <a:rPr lang="en-US" altLang="ko-KR" sz="900" dirty="0" err="1"/>
              <a:t>wb:vertical</a:t>
            </a:r>
            <a:r>
              <a:rPr lang="en-US" altLang="ko-KR" sz="900" dirty="0"/>
              <a:t> whole-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body, </a:t>
            </a:r>
            <a:r>
              <a:rPr lang="en-US" altLang="ko-KR" sz="900" dirty="0" err="1"/>
              <a:t>wc:horizontal</a:t>
            </a:r>
            <a:r>
              <a:rPr lang="en-US" altLang="ko-KR" sz="900" dirty="0"/>
              <a:t>  whole-body,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 err="1"/>
              <a:t>we:rotational</a:t>
            </a:r>
            <a:r>
              <a:rPr lang="en-US" altLang="ko-KR" sz="900" dirty="0"/>
              <a:t>  whole-body,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 err="1"/>
              <a:t>wj:vertical</a:t>
            </a:r>
            <a:r>
              <a:rPr lang="en-US" altLang="ko-KR" sz="900" dirty="0"/>
              <a:t> head, </a:t>
            </a:r>
            <a:r>
              <a:rPr lang="en-US" altLang="ko-KR" sz="900" dirty="0" err="1"/>
              <a:t>wk:vertical</a:t>
            </a:r>
            <a:r>
              <a:rPr lang="en-US" altLang="ko-KR" sz="900" dirty="0"/>
              <a:t>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whole-body, </a:t>
            </a:r>
            <a:r>
              <a:rPr lang="en-US" altLang="ko-KR" sz="900" dirty="0" err="1"/>
              <a:t>wm:whole</a:t>
            </a:r>
            <a:r>
              <a:rPr lang="en-US" altLang="ko-KR" sz="900" dirty="0"/>
              <a:t>-body in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Buildings, </a:t>
            </a:r>
            <a:r>
              <a:rPr lang="en-US" altLang="ko-KR" sz="900" dirty="0" err="1"/>
              <a:t>wf:Low</a:t>
            </a:r>
            <a:r>
              <a:rPr lang="en-US" altLang="ko-KR" sz="900" dirty="0"/>
              <a:t>-frequency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Whole-body, or None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60 Hz(LF), 40 Hz-4 kHz(HF),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Mixed ratio 4:1(LF:HF)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250 Hz(LF), 40 Hz-4 kHz(HF),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Mixed ratio 4:1(LF:HF)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11 k, 19 k(LF) / 12 k, 20 k(HF),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Mixed ratio 1:1(LF:HF)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20 Hz-20 kHz(LF),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20 Hz-20 kHz(HF),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Mixed in any ratio from 1:1,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 4:1 or 10:1(LF:HF)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0 to 20%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±0.5 dB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 dirty="0"/>
              <a:t>≤</a:t>
            </a:r>
            <a:r>
              <a:rPr lang="en-US" altLang="ko-KR" sz="900" dirty="0"/>
              <a:t>-93 dB[0.002%], 4:1 mix ratio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 dirty="0"/>
              <a:t>≤</a:t>
            </a:r>
            <a:r>
              <a:rPr lang="en-US" altLang="ko-KR" sz="900" dirty="0"/>
              <a:t>-123dB[0.000064%], 1:1 mix ratio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</p:txBody>
      </p:sp>
      <p:sp>
        <p:nvSpPr>
          <p:cNvPr id="17" name="내용 개체 틀 13"/>
          <p:cNvSpPr txBox="1"/>
          <p:nvPr/>
        </p:nvSpPr>
        <p:spPr>
          <a:xfrm>
            <a:off x="4437112" y="755576"/>
            <a:ext cx="2160240" cy="7992888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 dirty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 dirty="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 dirty="0"/>
              <a:t>Supplemental Information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 dirty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100" b="1" i="0" u="none" strike="noStrike" kern="1200" cap="none" spc="0" normalizeH="0" baseline="0" dirty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Typically </a:t>
            </a:r>
            <a:r>
              <a:rPr lang="ko-KR" altLang="en-US" sz="900" dirty="0"/>
              <a:t>＜</a:t>
            </a:r>
            <a:r>
              <a:rPr lang="en-US" altLang="ko-KR" sz="900" dirty="0"/>
              <a:t>-104</a:t>
            </a:r>
            <a:r>
              <a:rPr lang="ko-KR" altLang="en-US" sz="900" dirty="0"/>
              <a:t> </a:t>
            </a:r>
            <a:r>
              <a:rPr lang="en-US" altLang="ko-KR" sz="900" dirty="0"/>
              <a:t>dB at 1 kHz, 2.5V,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 err="1"/>
              <a:t>UnBalanced</a:t>
            </a: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1 Hz steps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Weighting filter is cascaded with the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High-pass and low-pass bandwidth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limit-</a:t>
            </a:r>
            <a:r>
              <a:rPr lang="en-US" altLang="ko-KR" sz="900" dirty="0" err="1"/>
              <a:t>ing</a:t>
            </a:r>
            <a:r>
              <a:rPr lang="en-US" altLang="ko-KR" sz="900" dirty="0"/>
              <a:t> filters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at 2.5V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 dirty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 dirty="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 dirty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 dirty="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 dirty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 dirty="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 dirty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 dirty="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 dirty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 dirty="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 dirty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2656" y="349950"/>
            <a:ext cx="604867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b="1" dirty="0">
                <a:solidFill>
                  <a:srgbClr val="0000FF"/>
                </a:solidFill>
              </a:rPr>
              <a:t>System </a:t>
            </a:r>
            <a:r>
              <a:rPr lang="ko-KR" altLang="en-US" sz="1100" b="1" dirty="0">
                <a:solidFill>
                  <a:srgbClr val="0000FF"/>
                </a:solidFill>
              </a:rPr>
              <a:t>구성</a:t>
            </a:r>
            <a:r>
              <a:rPr lang="en-US" altLang="ko-KR" sz="1100" b="1" dirty="0">
                <a:solidFill>
                  <a:srgbClr val="0000FF"/>
                </a:solidFill>
              </a:rPr>
              <a:t> : RME Model: FIREFACE UC / SIGMAELTEC Model: SA-242A</a:t>
            </a:r>
            <a:endParaRPr lang="ko-KR" altLang="en-US" sz="1100" b="1" dirty="0">
              <a:solidFill>
                <a:srgbClr val="0000FF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988840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c="http://schemas.openxmlformats.org/drawingml/2006/chart" xmlns:dgm="http://schemas.openxmlformats.org/drawingml/2006/diagram" xmlns:dsp="http://schemas.microsoft.com/office/drawing/2008/diagram"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13"/>
          <p:cNvSpPr txBox="1"/>
          <p:nvPr/>
        </p:nvSpPr>
        <p:spPr>
          <a:xfrm>
            <a:off x="288032" y="827584"/>
            <a:ext cx="1988840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200" b="1"/>
              <a:t>ANALOG GENERATOR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Characteristic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lvl="0">
              <a:defRPr/>
            </a:pPr>
            <a:r>
              <a:rPr lang="en-US" altLang="ko-KR" sz="900" b="1"/>
              <a:t>Number of Channels</a:t>
            </a:r>
          </a:p>
          <a:p>
            <a:pPr lvl="0">
              <a:defRPr/>
            </a:pPr>
            <a:endParaRPr lang="en-US" altLang="ko-KR" sz="900" b="1"/>
          </a:p>
          <a:p>
            <a:pPr lvl="0">
              <a:defRPr/>
            </a:pPr>
            <a:endParaRPr lang="en-US" altLang="ko-KR" sz="900" b="1"/>
          </a:p>
          <a:p>
            <a:pPr lvl="0">
              <a:defRPr/>
            </a:pPr>
            <a:r>
              <a:rPr lang="en-US" altLang="ko-KR" sz="900" b="1"/>
              <a:t>Waveforms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Sine Characteristics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b="1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Frequency</a:t>
            </a: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Range (Fs)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 </a:t>
            </a:r>
            <a:r>
              <a:rPr lang="en-US" altLang="ko-KR" sz="900"/>
              <a:t>Frequency Accuracy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 </a:t>
            </a:r>
            <a:r>
              <a:rPr lang="en-US" altLang="ko-KR" sz="900"/>
              <a:t>Amplitude Range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Amplitude Accuracy, 1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 Flatness (1kHz ref)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Fs = 20 Hz to 20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 Fs = 20 kHz to 40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Residual THD+N</a:t>
            </a:r>
            <a:r>
              <a:rPr lang="en-US" altLang="ko-KR" sz="900" baseline="30000">
                <a:latin typeface="맑은 고딕"/>
                <a:ea typeface="맑은 고딕"/>
              </a:rPr>
              <a:t>1,2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 Fs = 20 Hz-20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Phase offset range (split phase)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Noise Characteristics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Shape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Amplitude Range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8640" y="0"/>
            <a:ext cx="53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b="1" dirty="0"/>
              <a:t>Technical Specification</a:t>
            </a:r>
            <a:endParaRPr lang="ko-KR" altLang="en-US" sz="1100" b="1" dirty="0">
              <a:solidFill>
                <a:srgbClr val="0000FF"/>
              </a:solidFill>
            </a:endParaRPr>
          </a:p>
        </p:txBody>
      </p:sp>
      <p:sp>
        <p:nvSpPr>
          <p:cNvPr id="16" name="내용 개체 틀 13"/>
          <p:cNvSpPr txBox="1"/>
          <p:nvPr/>
        </p:nvSpPr>
        <p:spPr>
          <a:xfrm>
            <a:off x="2348880" y="827584"/>
            <a:ext cx="1944216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000" b="1" dirty="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 dirty="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 dirty="0"/>
              <a:t>Specifications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100" b="1" i="0" u="none" strike="noStrike" kern="1200" cap="none" spc="0" normalizeH="0" baseline="0" dirty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dirty="0"/>
              <a:t>4~8(Option),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dirty="0"/>
              <a:t>Independent amplitude control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700" dirty="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dirty="0"/>
              <a:t>Sine, sine split frequency, ISO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dirty="0"/>
              <a:t>octave sweep, Chirp swept-sine,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dirty="0"/>
              <a:t>noise, IMD signals, wave file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dirty="0"/>
              <a:t>Playback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500" dirty="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dirty="0"/>
              <a:t> 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dirty="0"/>
              <a:t>10 Hz to 80 kHz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±(0.0002% + 100 </a:t>
            </a:r>
            <a:r>
              <a:rPr lang="en-US" altLang="ko-KR" sz="900" dirty="0" err="1"/>
              <a:t>μHz</a:t>
            </a:r>
            <a:r>
              <a:rPr lang="en-US" altLang="ko-KR" sz="900" dirty="0"/>
              <a:t>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10 mV to 5.7 </a:t>
            </a:r>
            <a:r>
              <a:rPr lang="en-US" altLang="ko-KR" sz="900" dirty="0" err="1"/>
              <a:t>Vrms</a:t>
            </a:r>
            <a:r>
              <a:rPr lang="en-US" altLang="ko-KR" sz="900" dirty="0"/>
              <a:t>, bal;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2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±0.05 dB [±0.58%]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8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±0.3 dB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±0.6 dB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8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 dirty="0"/>
              <a:t>≤ </a:t>
            </a:r>
            <a:r>
              <a:rPr lang="en-US" altLang="ko-KR" sz="900" dirty="0"/>
              <a:t>(-95 dB + 2.8</a:t>
            </a:r>
            <a:r>
              <a:rPr lang="ko-KR" altLang="en-US" sz="900" dirty="0"/>
              <a:t>㎶</a:t>
            </a:r>
            <a:r>
              <a:rPr lang="en-US" altLang="ko-KR" sz="900" dirty="0"/>
              <a:t>), 20 kHz BW;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-179.999 to +180.000 deg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White (</a:t>
            </a:r>
            <a:r>
              <a:rPr lang="ko-KR" altLang="en-US" sz="900" dirty="0"/>
              <a:t>＜</a:t>
            </a:r>
            <a:r>
              <a:rPr lang="en-US" altLang="ko-KR" sz="900" dirty="0"/>
              <a:t>10 Hz to 0.45*SR),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Pink (</a:t>
            </a:r>
            <a:r>
              <a:rPr lang="ko-KR" altLang="en-US" sz="900" dirty="0"/>
              <a:t>＜</a:t>
            </a:r>
            <a:r>
              <a:rPr lang="en-US" altLang="ko-KR" sz="900" dirty="0"/>
              <a:t>10 Hz to 0.45*SR),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dirty="0"/>
              <a:t>10mV to 5.7 </a:t>
            </a:r>
            <a:r>
              <a:rPr lang="en-US" altLang="ko-KR" sz="900" dirty="0" err="1"/>
              <a:t>Vrms</a:t>
            </a:r>
            <a:r>
              <a:rPr lang="en-US" altLang="ko-KR" sz="900" dirty="0"/>
              <a:t> unbalanced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dirty="0"/>
          </a:p>
        </p:txBody>
      </p:sp>
      <p:sp>
        <p:nvSpPr>
          <p:cNvPr id="17" name="내용 개체 틀 13"/>
          <p:cNvSpPr txBox="1"/>
          <p:nvPr/>
        </p:nvSpPr>
        <p:spPr>
          <a:xfrm>
            <a:off x="4365104" y="827584"/>
            <a:ext cx="2232248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Supplemental Information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4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ISO Octave Sweep : 1/1, 1/3, 1/6, 1/12,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1/24, 1/48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192kHz SR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</a:t>
            </a:r>
            <a:r>
              <a:rPr lang="ko-KR" altLang="en-US" sz="900"/>
              <a:t>＜</a:t>
            </a:r>
            <a:r>
              <a:rPr lang="en-US" altLang="ko-KR" sz="900"/>
              <a:t>0.2 dB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</a:t>
            </a:r>
            <a:r>
              <a:rPr lang="ko-KR" altLang="en-US" sz="900"/>
              <a:t>＜</a:t>
            </a:r>
            <a:r>
              <a:rPr lang="en-US" altLang="ko-KR" sz="900"/>
              <a:t>-96 dB at 1 kHz, 2.5V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8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200"/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Amplitude calibration is approximate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0648" y="421958"/>
            <a:ext cx="619268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b="1">
                <a:solidFill>
                  <a:srgbClr val="0000FF"/>
                </a:solidFill>
              </a:rPr>
              <a:t>System </a:t>
            </a:r>
            <a:r>
              <a:rPr lang="ko-KR" altLang="en-US" sz="1100" b="1">
                <a:solidFill>
                  <a:srgbClr val="0000FF"/>
                </a:solidFill>
              </a:rPr>
              <a:t>구성</a:t>
            </a:r>
            <a:r>
              <a:rPr lang="en-US" altLang="ko-KR" sz="1100" b="1">
                <a:solidFill>
                  <a:srgbClr val="0000FF"/>
                </a:solidFill>
              </a:rPr>
              <a:t> : RME Model: FIREFACE UC / SIGMAELTEC Model: SA-242A</a:t>
            </a:r>
            <a:endParaRPr lang="ko-KR" altLang="en-US" sz="1100" b="1">
              <a:solidFill>
                <a:srgbClr val="0000FF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988840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c="http://schemas.openxmlformats.org/drawingml/2006/chart" xmlns:dgm="http://schemas.openxmlformats.org/drawingml/2006/diagram" xmlns:dsp="http://schemas.microsoft.com/office/drawing/2008/diagram"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13"/>
          <p:cNvSpPr txBox="1"/>
          <p:nvPr/>
        </p:nvSpPr>
        <p:spPr>
          <a:xfrm>
            <a:off x="288032" y="827584"/>
            <a:ext cx="1988840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1200" b="1"/>
              <a:t>ANALOG GENERATOR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Characteristic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 b="1"/>
              <a:t>IMD Test Signals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SMPTE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DIN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CCIF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CUSTOM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Amplitude Range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Amplitude Accuracy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Residual IMD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Noise, Wave file playback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Sample Rate Range(SR)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Maximum File Size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Amplitude Range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Source Resistance (Rs)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Balanced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Max Output Current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b="1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Output Short-Circuit Current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 b="1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 b="1"/>
              <a:t>Output Related Crosstalk</a:t>
            </a:r>
            <a:r>
              <a:rPr lang="en-US" altLang="ko-KR" sz="900" b="1" baseline="30000"/>
              <a:t>1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i="0" u="none" strike="noStrike" kern="1200" cap="none" spc="0" normalizeH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0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024" y="0"/>
            <a:ext cx="5373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600" b="1" dirty="0"/>
              <a:t>Technical Specification</a:t>
            </a:r>
            <a:endParaRPr lang="ko-KR" altLang="en-US" sz="1100" b="1" dirty="0">
              <a:solidFill>
                <a:srgbClr val="0000FF"/>
              </a:solidFill>
            </a:endParaRPr>
          </a:p>
        </p:txBody>
      </p:sp>
      <p:sp>
        <p:nvSpPr>
          <p:cNvPr id="16" name="내용 개체 틀 13"/>
          <p:cNvSpPr txBox="1"/>
          <p:nvPr/>
        </p:nvSpPr>
        <p:spPr>
          <a:xfrm>
            <a:off x="2348880" y="827584"/>
            <a:ext cx="1944216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0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Specifications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60 Hz(LF), 40 Hz-4 kHz(HF),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Mixed ratio 4:1(LF:HF)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250 Hz(LF), 40 Hz-4 kHz(HF),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Mixed ratio 4:1(LF:HF)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11 k, 19 k(LF) / 12 k, 20 k(HF),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Mixed ratio 1:1(LF:HF)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20 Hz-20 kHz(LF),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20 Hz-20 kHz(HF),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Mixed in any ratio from 1:1,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 4:1 or 10:1(LF:HF)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10mV to 10.6 Vrms balanced;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10mV to 5.3 Vrms unbalanced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± 0.06 dB [±0.7%]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 </a:t>
            </a:r>
            <a:r>
              <a:rPr lang="en-US" altLang="ko-KR" sz="900"/>
              <a:t>-100 dB [0.001%]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44.1 kS/s to 192 kS/s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32M Sample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10mV to 5.7 Vrms unbalanced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100 Ω ±1%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ko-KR" altLang="en-US" sz="900"/>
              <a:t>≤</a:t>
            </a:r>
            <a:r>
              <a:rPr lang="en-US" altLang="ko-KR" sz="900"/>
              <a:t>(-96 dB + 13 </a:t>
            </a:r>
            <a:r>
              <a:rPr lang="ko-KR" altLang="en-US" sz="900"/>
              <a:t>㎶</a:t>
            </a:r>
            <a:r>
              <a:rPr lang="en-US" altLang="ko-KR" sz="900"/>
              <a:t>) to 20 kHz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</p:txBody>
      </p:sp>
      <p:sp>
        <p:nvSpPr>
          <p:cNvPr id="17" name="내용 개체 틀 13"/>
          <p:cNvSpPr txBox="1"/>
          <p:nvPr/>
        </p:nvSpPr>
        <p:spPr>
          <a:xfrm>
            <a:off x="4365104" y="827584"/>
            <a:ext cx="2232248" cy="7848872"/>
          </a:xfrm>
          <a:prstGeom prst="rect">
            <a:avLst/>
          </a:prstGeom>
          <a:solidFill>
            <a:srgbClr val="E4E4E4">
              <a:alpha val="40000"/>
            </a:srgbClr>
          </a:solidFill>
        </p:spPr>
        <p:txBody>
          <a:bodyPr vert="horz" lIns="91440" tIns="45720" rIns="91440" bIns="45720">
            <a:normAutofit/>
          </a:bodyPr>
          <a:lstStyle/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1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1100" b="1"/>
              <a:t>Supplemental Information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1000" b="1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10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1200" b="1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1200" b="1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“.Wav” file must peak at digital full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scale to obtain selected amplitude.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lang="en-US" altLang="ko-KR" sz="900"/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Grounded</a:t>
            </a:r>
            <a:r>
              <a:rPr lang="en-US" altLang="ko-KR" sz="900"/>
              <a:t>, symmetrical</a:t>
            </a: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lang="en-US" altLang="ko-KR" sz="900"/>
              <a:t>Electronically floating, 0.3 Vpk max;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en-US" altLang="ko-KR" sz="900" i="0" u="none" strike="noStrike" kern="1200" cap="none" spc="0" normalizeH="0" baseline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Bnc</a:t>
            </a:r>
            <a:r>
              <a:rPr kumimoji="0" lang="en-US" altLang="ko-KR" sz="900" i="0" u="none" strike="noStrike" kern="1200" cap="none" spc="0" normalizeH="0"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shield to ground </a:t>
            </a:r>
            <a:r>
              <a:rPr lang="ko-KR" altLang="en-US" sz="900"/>
              <a:t>≈</a:t>
            </a:r>
            <a:r>
              <a:rPr lang="en-US" altLang="ko-KR" sz="900"/>
              <a:t>10-17 Ω II 22nF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17mA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Typically 85mA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altLang="ko-KR" sz="900"/>
              <a:t>at 1 Vrms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altLang="ko-KR" sz="900"/>
          </a:p>
          <a:p>
            <a:pPr marL="342900" lvl="0" indent="-342900">
              <a:spcBef>
                <a:spcPct val="20000"/>
              </a:spcBef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Font typeface="Arial"/>
              <a:buNone/>
              <a:defRPr/>
            </a:pPr>
            <a:endParaRPr kumimoji="0" lang="en-US" altLang="ko-KR" sz="900" i="0" u="none" strike="noStrike" kern="1200" cap="none" spc="0" normalizeH="0" baseline="0"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8032" y="421958"/>
            <a:ext cx="63813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b="1" dirty="0">
                <a:solidFill>
                  <a:srgbClr val="0000FF"/>
                </a:solidFill>
              </a:rPr>
              <a:t>System </a:t>
            </a:r>
            <a:r>
              <a:rPr lang="ko-KR" altLang="en-US" sz="1100" b="1" dirty="0">
                <a:solidFill>
                  <a:srgbClr val="0000FF"/>
                </a:solidFill>
              </a:rPr>
              <a:t>구성</a:t>
            </a:r>
            <a:r>
              <a:rPr lang="en-US" altLang="ko-KR" sz="1100" b="1" dirty="0">
                <a:solidFill>
                  <a:srgbClr val="0000FF"/>
                </a:solidFill>
              </a:rPr>
              <a:t> : RME Model: FIREFACE UC / SIGMAELTEC Model: SA-242A</a:t>
            </a:r>
            <a:endParaRPr lang="ko-KR" altLang="en-US" sz="1100" b="1" dirty="0">
              <a:solidFill>
                <a:srgbClr val="0000FF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988840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c="http://schemas.openxmlformats.org/drawingml/2006/chart" xmlns:dgm="http://schemas.openxmlformats.org/drawingml/2006/diagram" xmlns:dsp="http://schemas.microsoft.com/office/drawing/2008/diagram"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세로 텍스트 개체 틀 7"/>
          <p:cNvSpPr>
            <a:spLocks noGrp="1"/>
          </p:cNvSpPr>
          <p:nvPr>
            <p:ph type="body" orient="vert" idx="1"/>
          </p:nvPr>
        </p:nvSpPr>
        <p:spPr>
          <a:xfrm>
            <a:off x="260648" y="323528"/>
            <a:ext cx="6336344" cy="8352928"/>
          </a:xfrm>
          <a:solidFill>
            <a:srgbClr val="E4E4E4">
              <a:alpha val="40000"/>
            </a:srgbClr>
          </a:solidFill>
        </p:spPr>
        <p:txBody>
          <a:bodyPr vert="horz">
            <a:normAutofit/>
          </a:bodyPr>
          <a:lstStyle/>
          <a:p>
            <a:pPr lvl="0">
              <a:buNone/>
              <a:defRPr/>
            </a:pPr>
            <a:endParaRPr lang="en-US" altLang="ko-KR" sz="1200" b="1" dirty="0">
              <a:solidFill>
                <a:srgbClr val="0000FF"/>
              </a:solidFill>
            </a:endParaRPr>
          </a:p>
          <a:p>
            <a:pPr lvl="0" algn="ctr">
              <a:buNone/>
              <a:defRPr/>
            </a:pPr>
            <a:r>
              <a:rPr lang="ko-KR" altLang="en-US" sz="1200" b="1" dirty="0" smtClean="0">
                <a:solidFill>
                  <a:srgbClr val="0000FF"/>
                </a:solidFill>
              </a:rPr>
              <a:t> </a:t>
            </a:r>
            <a:r>
              <a:rPr lang="en-US" altLang="ko-KR" sz="1600" b="1" dirty="0" smtClean="0"/>
              <a:t>Speaker Tester</a:t>
            </a:r>
            <a:endParaRPr lang="ko-KR" altLang="en-US" sz="1600" b="1" dirty="0"/>
          </a:p>
          <a:p>
            <a:pPr lvl="0">
              <a:buNone/>
              <a:defRPr/>
            </a:pPr>
            <a:endParaRPr lang="en-US" altLang="ko-KR" sz="1200" dirty="0" smtClean="0"/>
          </a:p>
          <a:p>
            <a:pPr>
              <a:buNone/>
              <a:defRPr/>
            </a:pPr>
            <a:endParaRPr lang="en-US" altLang="ko-KR" sz="1200" dirty="0" smtClean="0">
              <a:solidFill>
                <a:srgbClr val="0000FF"/>
              </a:solidFill>
            </a:endParaRPr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endParaRPr lang="en-US" altLang="ko-KR" sz="1200" dirty="0"/>
          </a:p>
          <a:p>
            <a:pPr lvl="0">
              <a:buNone/>
              <a:defRPr/>
            </a:pPr>
            <a:endParaRPr lang="en-US" altLang="ko-KR" sz="1000" dirty="0"/>
          </a:p>
          <a:p>
            <a:pPr lvl="0">
              <a:buNone/>
              <a:defRPr/>
            </a:pPr>
            <a:r>
              <a:rPr lang="en-US" altLang="ko-KR" sz="1000" dirty="0" smtClean="0"/>
              <a:t> </a:t>
            </a:r>
            <a:endParaRPr lang="en-US" altLang="ko-KR" sz="1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988840" y="8693679"/>
            <a:ext cx="1600200" cy="486833"/>
          </a:xfrm>
        </p:spPr>
        <p:txBody>
          <a:bodyPr/>
          <a:lstStyle/>
          <a:p>
            <a:fld id="{901FE4CF-0399-4698-B1A7-15FD3C55B40E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656" y="1547664"/>
            <a:ext cx="6192229" cy="66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="" xmlns:c="http://schemas.openxmlformats.org/drawingml/2006/chart" xmlns:dgm="http://schemas.openxmlformats.org/drawingml/2006/diagram" xmlns:dsp="http://schemas.microsoft.com/office/drawing/2008/diagram"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1438</Words>
  <Application>Microsoft Office PowerPoint</Application>
  <PresentationFormat>화면 슬라이드 쇼(4:3)</PresentationFormat>
  <Paragraphs>768</Paragraphs>
  <Slides>9</Slides>
  <Notes>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 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 Analyzer System  아날로그와 디지털 I/O의 측정에 이상적인 조합   Multi Analyzer System은 다재다능하고</dc:title>
  <dc:creator>sigma sigma</dc:creator>
  <cp:lastModifiedBy>sigma sigma</cp:lastModifiedBy>
  <cp:revision>413</cp:revision>
  <dcterms:created xsi:type="dcterms:W3CDTF">2023-01-04T04:31:14Z</dcterms:created>
  <dcterms:modified xsi:type="dcterms:W3CDTF">2024-03-14T06:14:23Z</dcterms:modified>
  <cp:version/>
</cp:coreProperties>
</file>